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771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Funnel Analysis Case Study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85454"/>
            <a:ext cx="59768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E-commerce User Journey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958"/>
            <a:ext cx="8060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insights lead to actionable strategies for optimizing product pages, checkout, and user retention.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12463"/>
            <a:ext cx="4196358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86770"/>
            <a:ext cx="3344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Optimize Product Pages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on high-view, low-conversion products.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12463"/>
            <a:ext cx="4196358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686770"/>
            <a:ext cx="3050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 Trust Signals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17718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reviews, ratings, and guarantees.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512463"/>
            <a:ext cx="4196358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686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Simplify Checkout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 abandonment by streamlining the flow.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A/B Test Elements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Experiment with CTAs, pricing, and promotions.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30060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Retarget Abandoners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Engage cart abandoners via email and ads.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784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report analyzes user behavior across the e-commerce purchase funnel to identify conversion bottlenecks, quantify revenue loss, and recommend data-driven actions. We reveal substantial user drop-off, uneven product performance, low retention, and strong seasonality.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7169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43061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4493181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5213390"/>
            <a:ext cx="3265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Conversion Bottlenecks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70380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Identified key points of user drop-off.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07169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43061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4493181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Loss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70380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Quantified potential lost earnings.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4071699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430613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4493181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7038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Provided data-driven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0527"/>
            <a:ext cx="5530453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Business Context &amp; Objectives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446" y="1235154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platform sees high product views but low completed purchases. Understanding disengagement points and underperforming products is crucial for improving funnel efficiency and revenue.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446" y="1880711"/>
            <a:ext cx="6610707" cy="66107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4867" y="1250037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Objective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04867" y="1679138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Evaluate conversion behavior across the user funnel (View → Add to Cart → Purchase) to detect drop-offs, quantify revenue loss, and inform optimization strategies.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867" y="2324695"/>
            <a:ext cx="6610707" cy="66107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72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analysis covers 2,868,631 events from December 1, 2019, to January 1, 2020, focusing on event-level e-commerce interaction data.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78223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88584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402955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Records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161" y="4029551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2,868,631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53616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67987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Columns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243161" y="4679871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10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18648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5330190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Time Period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161" y="5330190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Dec 1, 2019 – Jan 1, 2020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83680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598050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Fields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243161" y="5980509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Event timestamp, type, user/product ID, price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11" y="623649"/>
            <a:ext cx="6279594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Funnel Performance Analysis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411" y="1440894"/>
            <a:ext cx="7907179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funnel reveals a sharp decline in user counts at each stage, indicating significant drop-off points.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1" y="1922264"/>
            <a:ext cx="883563" cy="10602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8662" y="2098953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Views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678662" y="2480905"/>
            <a:ext cx="684692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358,212 users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1" y="2982516"/>
            <a:ext cx="883563" cy="106025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78662" y="3159204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Add to Cart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678662" y="3541157"/>
            <a:ext cx="684692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83,458 users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1" y="4042767"/>
            <a:ext cx="883563" cy="10602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78662" y="4219456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Purchases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678662" y="4601408"/>
            <a:ext cx="6846927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25,613 users</a:t>
            </a:r>
            <a:endParaRPr lang="en-US" sz="1350" dirty="0"/>
          </a:p>
        </p:txBody>
      </p:sp>
      <p:sp>
        <p:nvSpPr>
          <p:cNvPr id="14" name="Shape 8"/>
          <p:cNvSpPr/>
          <p:nvPr/>
        </p:nvSpPr>
        <p:spPr>
          <a:xfrm>
            <a:off x="618411" y="5301734"/>
            <a:ext cx="7907179" cy="1063704"/>
          </a:xfrm>
          <a:prstGeom prst="roundRect">
            <a:avLst>
              <a:gd name="adj" fmla="val 697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5" name="Text 9"/>
          <p:cNvSpPr/>
          <p:nvPr/>
        </p:nvSpPr>
        <p:spPr>
          <a:xfrm>
            <a:off x="817959" y="5501283"/>
            <a:ext cx="231945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View → Cart Drop-off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817959" y="5883235"/>
            <a:ext cx="750808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76.70% loss, suggesting insufficient product persuasion.</a:t>
            </a:r>
            <a:endParaRPr lang="en-US" sz="1350" dirty="0"/>
          </a:p>
        </p:txBody>
      </p:sp>
      <p:sp>
        <p:nvSpPr>
          <p:cNvPr id="17" name="Shape 11"/>
          <p:cNvSpPr/>
          <p:nvPr/>
        </p:nvSpPr>
        <p:spPr>
          <a:xfrm>
            <a:off x="618411" y="6542127"/>
            <a:ext cx="7907179" cy="1063704"/>
          </a:xfrm>
          <a:prstGeom prst="roundRect">
            <a:avLst>
              <a:gd name="adj" fmla="val 697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817959" y="6741676"/>
            <a:ext cx="282428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Cart → Purchase Drop-off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817959" y="7123628"/>
            <a:ext cx="7508081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69.31% loss, indicating checkout friction.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11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334" y="3356372"/>
            <a:ext cx="6970990" cy="687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Product-Level Conversion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0334" y="4374237"/>
            <a:ext cx="13089731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visibility doesn't always translate to sales. Some products attract attention but fail to convert.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0334" y="5303996"/>
            <a:ext cx="4216479" cy="2324814"/>
          </a:xfrm>
          <a:prstGeom prst="roundRect">
            <a:avLst>
              <a:gd name="adj" fmla="val 6293"/>
            </a:avLst>
          </a:prstGeom>
          <a:solidFill>
            <a:srgbClr val="050505"/>
          </a:solidFill>
          <a:ln/>
        </p:spPr>
      </p:sp>
      <p:sp>
        <p:nvSpPr>
          <p:cNvPr id="6" name="Shape 3"/>
          <p:cNvSpPr/>
          <p:nvPr/>
        </p:nvSpPr>
        <p:spPr>
          <a:xfrm>
            <a:off x="770334" y="5273516"/>
            <a:ext cx="4216479" cy="121920"/>
          </a:xfrm>
          <a:prstGeom prst="roundRect">
            <a:avLst>
              <a:gd name="adj" fmla="val 75823"/>
            </a:avLst>
          </a:prstGeom>
          <a:solidFill>
            <a:srgbClr val="F2F2F3"/>
          </a:solidFill>
          <a:ln/>
        </p:spPr>
      </p:sp>
      <p:sp>
        <p:nvSpPr>
          <p:cNvPr id="7" name="Shape 4"/>
          <p:cNvSpPr/>
          <p:nvPr/>
        </p:nvSpPr>
        <p:spPr>
          <a:xfrm>
            <a:off x="2548473" y="4973955"/>
            <a:ext cx="660202" cy="660202"/>
          </a:xfrm>
          <a:prstGeom prst="roundRect">
            <a:avLst>
              <a:gd name="adj" fmla="val 138503"/>
            </a:avLst>
          </a:prstGeom>
          <a:solidFill>
            <a:srgbClr val="F2F2F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6474" y="5171956"/>
            <a:ext cx="264081" cy="2640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842" y="5854184"/>
            <a:ext cx="275117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5809910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020842" y="6330077"/>
            <a:ext cx="3715464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Highest views (24,000+), moderate 6.8% conversion.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5206841" y="5303996"/>
            <a:ext cx="4216598" cy="2324814"/>
          </a:xfrm>
          <a:prstGeom prst="roundRect">
            <a:avLst>
              <a:gd name="adj" fmla="val 6293"/>
            </a:avLst>
          </a:prstGeom>
          <a:solidFill>
            <a:srgbClr val="050505"/>
          </a:solidFill>
          <a:ln/>
        </p:spPr>
      </p:sp>
      <p:sp>
        <p:nvSpPr>
          <p:cNvPr id="12" name="Shape 8"/>
          <p:cNvSpPr/>
          <p:nvPr/>
        </p:nvSpPr>
        <p:spPr>
          <a:xfrm>
            <a:off x="5206841" y="5273516"/>
            <a:ext cx="4216598" cy="121920"/>
          </a:xfrm>
          <a:prstGeom prst="roundRect">
            <a:avLst>
              <a:gd name="adj" fmla="val 75823"/>
            </a:avLst>
          </a:prstGeom>
          <a:solidFill>
            <a:srgbClr val="F2F2F3"/>
          </a:solidFill>
          <a:ln/>
        </p:spPr>
      </p:sp>
      <p:sp>
        <p:nvSpPr>
          <p:cNvPr id="13" name="Shape 9"/>
          <p:cNvSpPr/>
          <p:nvPr/>
        </p:nvSpPr>
        <p:spPr>
          <a:xfrm>
            <a:off x="6984980" y="4973955"/>
            <a:ext cx="660202" cy="660202"/>
          </a:xfrm>
          <a:prstGeom prst="roundRect">
            <a:avLst>
              <a:gd name="adj" fmla="val 138503"/>
            </a:avLst>
          </a:prstGeom>
          <a:solidFill>
            <a:srgbClr val="F2F2F3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2981" y="5171956"/>
            <a:ext cx="264081" cy="26408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57349" y="5854184"/>
            <a:ext cx="3715583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Products 5809912 &amp; 5809911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5457349" y="6673929"/>
            <a:ext cx="3715583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Higher conversion (10.4% &amp; 9%) despite lower traffic.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9643467" y="5303996"/>
            <a:ext cx="4216479" cy="2324814"/>
          </a:xfrm>
          <a:prstGeom prst="roundRect">
            <a:avLst>
              <a:gd name="adj" fmla="val 6293"/>
            </a:avLst>
          </a:prstGeom>
          <a:solidFill>
            <a:srgbClr val="050505"/>
          </a:solidFill>
          <a:ln/>
        </p:spPr>
      </p:sp>
      <p:sp>
        <p:nvSpPr>
          <p:cNvPr id="18" name="Shape 13"/>
          <p:cNvSpPr/>
          <p:nvPr/>
        </p:nvSpPr>
        <p:spPr>
          <a:xfrm>
            <a:off x="9643467" y="5273516"/>
            <a:ext cx="4216479" cy="121920"/>
          </a:xfrm>
          <a:prstGeom prst="roundRect">
            <a:avLst>
              <a:gd name="adj" fmla="val 75823"/>
            </a:avLst>
          </a:prstGeom>
          <a:solidFill>
            <a:srgbClr val="F2F2F3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21606" y="4973955"/>
            <a:ext cx="660202" cy="660202"/>
          </a:xfrm>
          <a:prstGeom prst="roundRect">
            <a:avLst>
              <a:gd name="adj" fmla="val 138503"/>
            </a:avLst>
          </a:prstGeom>
          <a:solidFill>
            <a:srgbClr val="F2F2F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9607" y="5171956"/>
            <a:ext cx="264081" cy="26408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3975" y="5854184"/>
            <a:ext cx="361092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Underperforming Products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9893975" y="6330077"/>
            <a:ext cx="3715464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Several products recorded conversion rates below 2%.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6477595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Engagement &amp; Retention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majority of users interact with the platform only once, indicating weak retention and reliance on continuous acquisition.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141696"/>
            <a:ext cx="3134678" cy="57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74,120</a:t>
            </a:r>
            <a:endParaRPr lang="en-US" sz="4550" dirty="0"/>
          </a:p>
        </p:txBody>
      </p:sp>
      <p:sp>
        <p:nvSpPr>
          <p:cNvPr id="5" name="Text 3"/>
          <p:cNvSpPr/>
          <p:nvPr/>
        </p:nvSpPr>
        <p:spPr>
          <a:xfrm>
            <a:off x="1085374" y="2938701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Repeat Users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13172" y="3387685"/>
            <a:ext cx="313467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Engaged multiple times.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3966805" y="2141696"/>
            <a:ext cx="3134678" cy="57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50"/>
              </a:lnSpc>
              <a:buNone/>
            </a:pPr>
            <a:r>
              <a:rPr lang="en-US" sz="4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295,332</a:t>
            </a:r>
            <a:endParaRPr lang="en-US" sz="4550" dirty="0"/>
          </a:p>
        </p:txBody>
      </p:sp>
      <p:sp>
        <p:nvSpPr>
          <p:cNvPr id="8" name="Text 6"/>
          <p:cNvSpPr/>
          <p:nvPr/>
        </p:nvSpPr>
        <p:spPr>
          <a:xfrm>
            <a:off x="4439007" y="2938701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Single-Event Users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3966805" y="3387685"/>
            <a:ext cx="313467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Interacted only once.</a:t>
            </a:r>
            <a:endParaRPr lang="en-US" sz="13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8888"/>
            <a:ext cx="7429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Time-Based Funnel Trends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278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business exhibits strong seasonality, with most engagement and sales concentrated in year-end promotional periods.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48941" y="3608784"/>
            <a:ext cx="30480" cy="3041809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1273612" y="38486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36087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8860" y="36512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183011" y="3686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Daily Trends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183011" y="417707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Views: 12,500–19,500 users/day. Sharp drop Dec 30–31. Recurring peaks every 5–7 days.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273612" y="559641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2" name="Shape 9"/>
          <p:cNvSpPr/>
          <p:nvPr/>
        </p:nvSpPr>
        <p:spPr>
          <a:xfrm>
            <a:off x="793790" y="53565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3990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183011" y="5434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Weekly Trends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183011" y="5924788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Weeks 1–48: Low activity. Weeks 49–52: Dramatic spike, views &gt;100,000.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9027"/>
            <a:ext cx="81254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Impact Assessment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14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Significant revenue is lost before checkout completion. Improving conversion rates offers substantial financial gains.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4630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$5.06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45400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Avg. Purchase Price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2980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$129,476.14</a:t>
            </a:r>
            <a:endParaRPr lang="en-US" sz="3550" dirty="0"/>
          </a:p>
        </p:txBody>
      </p:sp>
      <p:sp>
        <p:nvSpPr>
          <p:cNvPr id="7" name="Text 5"/>
          <p:cNvSpPr/>
          <p:nvPr/>
        </p:nvSpPr>
        <p:spPr>
          <a:xfrm>
            <a:off x="793790" y="5923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Actual Revenue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74630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$421,888.09</a:t>
            </a:r>
            <a:endParaRPr lang="en-US" sz="3550" dirty="0"/>
          </a:p>
        </p:txBody>
      </p:sp>
      <p:sp>
        <p:nvSpPr>
          <p:cNvPr id="9" name="Text 7"/>
          <p:cNvSpPr/>
          <p:nvPr/>
        </p:nvSpPr>
        <p:spPr>
          <a:xfrm>
            <a:off x="7599521" y="45400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Potential Revenue (Cart)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12980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$1,681,319.41</a:t>
            </a:r>
            <a:endParaRPr lang="en-US" sz="3550" dirty="0"/>
          </a:p>
        </p:txBody>
      </p:sp>
      <p:sp>
        <p:nvSpPr>
          <p:cNvPr id="11" name="Text 9"/>
          <p:cNvSpPr/>
          <p:nvPr/>
        </p:nvSpPr>
        <p:spPr>
          <a:xfrm>
            <a:off x="7599521" y="5923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Revenue Lost (View)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2025-12-18T09:42:26Z</dcterms:created>
  <dcterms:modified xsi:type="dcterms:W3CDTF">2025-12-18T09:42:26Z</dcterms:modified>
</cp:coreProperties>
</file>